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70" r:id="rId4"/>
    <p:sldMasterId id="2147483778" r:id="rId5"/>
  </p:sldMasterIdLst>
  <p:notesMasterIdLst>
    <p:notesMasterId r:id="rId36"/>
  </p:notesMasterIdLst>
  <p:sldIdLst>
    <p:sldId id="4244" r:id="rId6"/>
    <p:sldId id="274" r:id="rId7"/>
    <p:sldId id="4260" r:id="rId8"/>
    <p:sldId id="4265" r:id="rId9"/>
    <p:sldId id="4563" r:id="rId10"/>
    <p:sldId id="4573" r:id="rId11"/>
    <p:sldId id="4574" r:id="rId12"/>
    <p:sldId id="4576" r:id="rId13"/>
    <p:sldId id="4575" r:id="rId14"/>
    <p:sldId id="4360" r:id="rId15"/>
    <p:sldId id="4577" r:id="rId16"/>
    <p:sldId id="4578" r:id="rId17"/>
    <p:sldId id="4602" r:id="rId18"/>
    <p:sldId id="4262" r:id="rId19"/>
    <p:sldId id="4361" r:id="rId20"/>
    <p:sldId id="4362" r:id="rId21"/>
    <p:sldId id="4579" r:id="rId22"/>
    <p:sldId id="4581" r:id="rId23"/>
    <p:sldId id="4580" r:id="rId24"/>
    <p:sldId id="4582" r:id="rId25"/>
    <p:sldId id="4583" r:id="rId26"/>
    <p:sldId id="4584" r:id="rId27"/>
    <p:sldId id="4606" r:id="rId28"/>
    <p:sldId id="4595" r:id="rId29"/>
    <p:sldId id="4585" r:id="rId30"/>
    <p:sldId id="4586" r:id="rId31"/>
    <p:sldId id="4587" r:id="rId32"/>
    <p:sldId id="4588" r:id="rId33"/>
    <p:sldId id="4589" r:id="rId34"/>
    <p:sldId id="423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8BAE46"/>
    <a:srgbClr val="708541"/>
    <a:srgbClr val="B1D272"/>
    <a:srgbClr val="D7F3A2"/>
    <a:srgbClr val="D1D272"/>
    <a:srgbClr val="515A3C"/>
    <a:srgbClr val="004A86"/>
    <a:srgbClr val="006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92C2B1-3854-4EAD-B398-9F4D787B2B99}" v="1" dt="2022-08-01T08:03:18.38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3577" autoAdjust="0"/>
  </p:normalViewPr>
  <p:slideViewPr>
    <p:cSldViewPr snapToGrid="0">
      <p:cViewPr varScale="1">
        <p:scale>
          <a:sx n="74" d="100"/>
          <a:sy n="74" d="100"/>
        </p:scale>
        <p:origin x="106" y="221"/>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15-09-2022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05158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3864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34621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876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14</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이</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연습을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하려면</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Jupyter</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열어보겠습니다</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의</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제목은</a:t>
            </a:r>
            <a:r>
              <a:rPr lang="en-GB" altLang="ko-KR" sz="1800" dirty="0">
                <a:solidFill>
                  <a:srgbClr val="000000"/>
                </a:solidFill>
                <a:effectLst/>
                <a:latin typeface="IntelOne Text"/>
                <a:ea typeface="Intel Clear" panose="020B0604020203020204"/>
                <a:cs typeface="Intel Clear" panose="020B0604020203020204"/>
              </a:rPr>
              <a:t> </a:t>
            </a:r>
            <a:r>
              <a:rPr lang="en-IN" altLang="ko-KR" sz="1800" dirty="0">
                <a:solidFill>
                  <a:srgbClr val="000000"/>
                </a:solidFill>
                <a:effectLst/>
                <a:latin typeface="IntelOne Text"/>
                <a:ea typeface="Intel Clear" panose="020B0604020203020204"/>
                <a:cs typeface="Intel Clear" panose="020B0604020203020204"/>
              </a:rPr>
              <a:t>[Notebook - Student] Module 11 (Insurance Fraud Detection).</a:t>
            </a:r>
            <a:r>
              <a:rPr lang="en-IN" altLang="ko-KR" sz="1800" dirty="0" err="1">
                <a:solidFill>
                  <a:srgbClr val="000000"/>
                </a:solidFill>
                <a:effectLst/>
                <a:latin typeface="IntelOne Text"/>
                <a:ea typeface="Intel Clear" panose="020B0604020203020204"/>
                <a:cs typeface="Intel Clear" panose="020B0604020203020204"/>
              </a:rPr>
              <a:t>ipynb</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우리는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라이브러리를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수치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계산을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Numpy</a:t>
            </a:r>
            <a:r>
              <a:rPr lang="en-IN" altLang="ko-KR" sz="1800" dirty="0">
                <a:solidFill>
                  <a:srgbClr val="000000"/>
                </a:solidFill>
                <a:effectLst/>
                <a:latin typeface="IntelOne Text"/>
                <a:ea typeface="Intel Clear" panose="020B0604020203020204"/>
                <a:cs typeface="Intel Clear" panose="020B0604020203020204"/>
              </a:rPr>
              <a:t>, AI</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scikit learn</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플로팅을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matplotlib</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53145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9154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48209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94601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85305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68584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3949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70474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3878349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8108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23872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3555462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7963790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2102074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35225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30</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14869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15782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87247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951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758928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15-09-2022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41"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15-09-2022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 id="2147483786" r:id="rId4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9/15/2022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1.xml"/><Relationship Id="rId4" Type="http://schemas.openxmlformats.org/officeDocument/2006/relationships/image" Target="../media/image41.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91.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1.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1.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1.xml"/><Relationship Id="rId4" Type="http://schemas.openxmlformats.org/officeDocument/2006/relationships/image" Target="../media/image4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1.xml"/><Relationship Id="rId4" Type="http://schemas.openxmlformats.org/officeDocument/2006/relationships/image" Target="../media/image46.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1.xml"/><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1.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1.xml"/><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1.xml"/><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51.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1.xml"/><Relationship Id="rId5" Type="http://schemas.openxmlformats.org/officeDocument/2006/relationships/image" Target="../media/image52.png"/><Relationship Id="rId4" Type="http://schemas.openxmlformats.org/officeDocument/2006/relationships/hyperlink" Target="https://www.kaggle.com/c/word2vec-nlp-tutorial/data"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1.xml"/><Relationship Id="rId5" Type="http://schemas.openxmlformats.org/officeDocument/2006/relationships/image" Target="../media/image54.pn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1.xml"/><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1.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01.xml"/><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58.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1.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1.xml"/><Relationship Id="rId4" Type="http://schemas.openxmlformats.org/officeDocument/2006/relationships/image" Target="../media/image38.gif"/></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rgbClr val="002853"/>
                </a:solidFill>
                <a:effectLst/>
                <a:uLnTx/>
                <a:uFillTx/>
                <a:latin typeface="IntelOne Display Light" panose="020B0403020203020204"/>
                <a:ea typeface="+mn-ea"/>
                <a:cs typeface="+mn-cs"/>
              </a:rPr>
              <a:t>Module 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분류 </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a:ln>
                  <a:noFill/>
                </a:ln>
                <a:solidFill>
                  <a:srgbClr val="002853"/>
                </a:solidFill>
                <a:effectLst/>
                <a:uLnTx/>
                <a:uFillTx/>
                <a:latin typeface="IntelOne Display Light" panose="020B0403020203020204"/>
                <a:ea typeface="맑은 고딕" panose="020B0503020000020004" pitchFamily="50" charset="-127"/>
                <a:cs typeface="+mn-cs"/>
              </a:rPr>
              <a:t>텍스트 분류</a:t>
            </a:r>
            <a:endParaRPr kumimoji="0" lang="en-US"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570720" cy="1199822"/>
          </a:xfrm>
        </p:spPr>
        <p:txBody>
          <a:bodyPr>
            <a:normAutofit/>
          </a:bodyPr>
          <a:lstStyle/>
          <a:p>
            <a:r>
              <a:rPr lang="ko-KR" altLang="en-US">
                <a:solidFill>
                  <a:srgbClr val="000000"/>
                </a:solidFill>
              </a:rPr>
              <a:t>잠재의미분석</a:t>
            </a:r>
            <a:r>
              <a:rPr lang="en-US" altLang="ko-KR">
                <a:solidFill>
                  <a:srgbClr val="000000"/>
                </a:solidFill>
              </a:rPr>
              <a:t>(latent semantic analysis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932459"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단어</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문서 행렬이나 </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TF-IDF</a:t>
            </a: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행렬</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단어</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문맥 행렬 같은 커다란 행렬에 차원 축소의 방법의 일종인 특이값 분해를 수행해 데이터의 차원 수를 줄여 계산 효율성을 키우는 한편 행간에 숨어있는 잠재 의미를 이끌어내기 위한 방법론</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100" name="Picture 4" descr="특이값 분해 - SVD">
            <a:extLst>
              <a:ext uri="{FF2B5EF4-FFF2-40B4-BE49-F238E27FC236}">
                <a16:creationId xmlns:a16="http://schemas.microsoft.com/office/drawing/2014/main" id="{9CC64BC0-E43B-4587-D5BF-D641F051435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0698" y="2763600"/>
            <a:ext cx="6753432" cy="34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5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552765" cy="1199822"/>
          </a:xfrm>
        </p:spPr>
        <p:txBody>
          <a:bodyPr>
            <a:normAutofit/>
          </a:bodyPr>
          <a:lstStyle/>
          <a:p>
            <a:r>
              <a:rPr lang="en-US" altLang="ko-KR">
                <a:solidFill>
                  <a:srgbClr val="000000"/>
                </a:solidFill>
              </a:rPr>
              <a:t>GloVe</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46988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카운트 기반과 예측 기반을 모두 사용하는 방법론</a:t>
            </a:r>
            <a:endParaRPr lang="en-US" altLang="ko-KR">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Dla</a:t>
            </a:r>
            <a:r>
              <a:rPr kumimoji="0" lang="ko-KR" altLang="en-US"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베딩된 단어 벡터간 유사도 측정을 수월하게 하면서도 말뭉치 전체의 통계 정보를 좀 더 잘 반영하기 위해 개발한 단어 임베딩 방법론</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5124" name="Picture 4" descr="그림으로 이해하는 GloVe">
            <a:extLst>
              <a:ext uri="{FF2B5EF4-FFF2-40B4-BE49-F238E27FC236}">
                <a16:creationId xmlns:a16="http://schemas.microsoft.com/office/drawing/2014/main" id="{934A9EDD-C0DB-00D9-E758-7A0C615ED0D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536"/>
          <a:stretch/>
        </p:blipFill>
        <p:spPr bwMode="auto">
          <a:xfrm>
            <a:off x="3870960" y="3573780"/>
            <a:ext cx="6019800" cy="2285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9720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487628" cy="1199822"/>
          </a:xfrm>
        </p:spPr>
        <p:txBody>
          <a:bodyPr>
            <a:normAutofit/>
          </a:bodyPr>
          <a:lstStyle/>
          <a:p>
            <a:r>
              <a:rPr lang="en-US" altLang="ko-KR">
                <a:solidFill>
                  <a:srgbClr val="000000"/>
                </a:solidFill>
              </a:rPr>
              <a:t>Swivel(Submatrix-Wise Vector Embedding Leamer)</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0198395"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ko-KR">
                <a:solidFill>
                  <a:srgbClr val="000000"/>
                </a:solidFill>
                <a:latin typeface="IntelOne Text Light" panose="020B0403020203020204" pitchFamily="34" charset="0"/>
              </a:rPr>
              <a:t>PMI </a:t>
            </a:r>
            <a:r>
              <a:rPr lang="ko-KR" altLang="en-US">
                <a:solidFill>
                  <a:srgbClr val="000000"/>
                </a:solidFill>
                <a:latin typeface="IntelOne Text Light" panose="020B0403020203020204" pitchFamily="34" charset="0"/>
              </a:rPr>
              <a:t>행렬을 </a:t>
            </a:r>
            <a:r>
              <a:rPr lang="en-US" altLang="ko-KR">
                <a:solidFill>
                  <a:srgbClr val="000000"/>
                </a:solidFill>
                <a:latin typeface="IntelOne Text Light" panose="020B0403020203020204" pitchFamily="34" charset="0"/>
              </a:rPr>
              <a:t>U</a:t>
            </a:r>
            <a:r>
              <a:rPr lang="ko-KR" altLang="en-US">
                <a:solidFill>
                  <a:srgbClr val="000000"/>
                </a:solidFill>
                <a:latin typeface="IntelOne Text Light" panose="020B0403020203020204" pitchFamily="34" charset="0"/>
              </a:rPr>
              <a:t>와 </a:t>
            </a:r>
            <a:r>
              <a:rPr lang="en-US" altLang="ko-KR">
                <a:solidFill>
                  <a:srgbClr val="000000"/>
                </a:solidFill>
                <a:latin typeface="IntelOne Text Light" panose="020B0403020203020204" pitchFamily="34" charset="0"/>
              </a:rPr>
              <a:t>V</a:t>
            </a:r>
            <a:r>
              <a:rPr lang="ko-KR" altLang="en-US">
                <a:solidFill>
                  <a:srgbClr val="000000"/>
                </a:solidFill>
                <a:latin typeface="IntelOne Text Light" panose="020B0403020203020204" pitchFamily="34" charset="0"/>
              </a:rPr>
              <a:t>로 분해하고</a:t>
            </a:r>
            <a:r>
              <a:rPr lang="en-US" altLang="ko-KR">
                <a:solidFill>
                  <a:srgbClr val="000000"/>
                </a:solidFill>
                <a:latin typeface="IntelOne Text Light" panose="020B0403020203020204" pitchFamily="34" charset="0"/>
              </a:rPr>
              <a:t>, </a:t>
            </a:r>
            <a:r>
              <a:rPr lang="ko-KR" altLang="en-US">
                <a:solidFill>
                  <a:srgbClr val="000000"/>
                </a:solidFill>
                <a:latin typeface="IntelOne Text Light" panose="020B0403020203020204" pitchFamily="34" charset="0"/>
              </a:rPr>
              <a:t>학습이 종료되면 </a:t>
            </a:r>
            <a:r>
              <a:rPr lang="en-US" altLang="ko-KR">
                <a:solidFill>
                  <a:srgbClr val="000000"/>
                </a:solidFill>
                <a:latin typeface="IntelOne Text Light" panose="020B0403020203020204" pitchFamily="34" charset="0"/>
              </a:rPr>
              <a:t>U</a:t>
            </a:r>
            <a:r>
              <a:rPr lang="ko-KR" altLang="en-US">
                <a:solidFill>
                  <a:srgbClr val="000000"/>
                </a:solidFill>
                <a:latin typeface="IntelOne Text Light" panose="020B0403020203020204" pitchFamily="34" charset="0"/>
              </a:rPr>
              <a:t>를 단어 임베딩으로 쓸 수 있으며 </a:t>
            </a:r>
            <a:r>
              <a:rPr lang="en-US" altLang="ko-KR">
                <a:solidFill>
                  <a:srgbClr val="000000"/>
                </a:solidFill>
                <a:latin typeface="IntelOne Text Light" panose="020B0403020203020204" pitchFamily="34" charset="0"/>
              </a:rPr>
              <a:t>U+V.t, concatenate([U, V.t])</a:t>
            </a:r>
            <a:r>
              <a:rPr lang="ko-KR" altLang="en-US">
                <a:solidFill>
                  <a:srgbClr val="000000"/>
                </a:solidFill>
                <a:latin typeface="IntelOne Text Light" panose="020B0403020203020204" pitchFamily="34" charset="0"/>
              </a:rPr>
              <a:t>도 임베딩으로 사용할 수 있다</a:t>
            </a:r>
            <a:r>
              <a:rPr lang="en-US" altLang="ko-KR">
                <a:solidFill>
                  <a:srgbClr val="000000"/>
                </a:solidFill>
                <a:latin typeface="IntelOne Text Light" panose="020B0403020203020204" pitchFamily="34" charset="0"/>
              </a:rPr>
              <a:t>.</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ko-KR" sz="2000">
                <a:solidFill>
                  <a:srgbClr val="000000"/>
                </a:solidFill>
                <a:latin typeface="IntelOne Text Light" panose="020B0403020203020204" pitchFamily="34" charset="0"/>
              </a:rPr>
              <a:t>PMI </a:t>
            </a:r>
            <a:r>
              <a:rPr lang="ko-KR" altLang="en-US" sz="2000">
                <a:solidFill>
                  <a:srgbClr val="000000"/>
                </a:solidFill>
                <a:latin typeface="IntelOne Text Light" panose="020B0403020203020204" pitchFamily="34" charset="0"/>
              </a:rPr>
              <a:t>행렬을 분해한다는 점에서 </a:t>
            </a:r>
            <a:r>
              <a:rPr lang="en-US" altLang="ko-KR" sz="2000">
                <a:solidFill>
                  <a:srgbClr val="000000"/>
                </a:solidFill>
                <a:latin typeface="IntelOne Text Light" panose="020B0403020203020204" pitchFamily="34" charset="0"/>
              </a:rPr>
              <a:t>word-context </a:t>
            </a:r>
            <a:r>
              <a:rPr lang="ko-KR" altLang="en-US" sz="2000">
                <a:solidFill>
                  <a:srgbClr val="000000"/>
                </a:solidFill>
                <a:latin typeface="IntelOne Text Light" panose="020B0403020203020204" pitchFamily="34" charset="0"/>
              </a:rPr>
              <a:t>행렬을 분해하는 </a:t>
            </a:r>
            <a:r>
              <a:rPr lang="en-US" altLang="ko-KR" sz="2000">
                <a:solidFill>
                  <a:srgbClr val="000000"/>
                </a:solidFill>
                <a:latin typeface="IntelOne Text Light" panose="020B0403020203020204" pitchFamily="34" charset="0"/>
              </a:rPr>
              <a:t>GloVe</a:t>
            </a:r>
            <a:r>
              <a:rPr lang="ko-KR" altLang="en-US" sz="2000">
                <a:solidFill>
                  <a:srgbClr val="000000"/>
                </a:solidFill>
                <a:latin typeface="IntelOne Text Light" panose="020B0403020203020204" pitchFamily="34" charset="0"/>
              </a:rPr>
              <a:t>와 다르며</a:t>
            </a:r>
            <a:r>
              <a:rPr lang="en-US" altLang="ko-KR" sz="2000">
                <a:solidFill>
                  <a:srgbClr val="000000"/>
                </a:solidFill>
                <a:latin typeface="IntelOne Text Light" panose="020B0403020203020204" pitchFamily="34" charset="0"/>
              </a:rPr>
              <a:t>, Swivel</a:t>
            </a:r>
            <a:r>
              <a:rPr lang="ko-KR" altLang="en-US" sz="2000">
                <a:solidFill>
                  <a:srgbClr val="000000"/>
                </a:solidFill>
                <a:latin typeface="IntelOne Text Light" panose="020B0403020203020204" pitchFamily="34" charset="0"/>
              </a:rPr>
              <a:t>은 목적함수를 </a:t>
            </a:r>
            <a:r>
              <a:rPr lang="en-US" altLang="ko-KR" sz="2000">
                <a:solidFill>
                  <a:srgbClr val="000000"/>
                </a:solidFill>
                <a:latin typeface="IntelOne Text Light" panose="020B0403020203020204" pitchFamily="34" charset="0"/>
              </a:rPr>
              <a:t>PMI</a:t>
            </a:r>
            <a:r>
              <a:rPr lang="ko-KR" altLang="en-US" sz="2000">
                <a:solidFill>
                  <a:srgbClr val="000000"/>
                </a:solidFill>
                <a:latin typeface="IntelOne Text Light" panose="020B0403020203020204" pitchFamily="34" charset="0"/>
              </a:rPr>
              <a:t>의 단점을 보완할 수 있도록 설계했다</a:t>
            </a:r>
            <a:endParaRPr lang="en-US" altLang="ko-KR" sz="2000" dirty="0">
              <a:solidFill>
                <a:srgbClr val="000000"/>
              </a:solidFill>
              <a:latin typeface="IntelOne Text Light" panose="020B0403020203020204" pitchFamily="34" charset="0"/>
            </a:endParaRPr>
          </a:p>
        </p:txBody>
      </p:sp>
      <p:pic>
        <p:nvPicPr>
          <p:cNvPr id="6148" name="Picture 4" descr="그림으로 이해하는 Swivel">
            <a:extLst>
              <a:ext uri="{FF2B5EF4-FFF2-40B4-BE49-F238E27FC236}">
                <a16:creationId xmlns:a16="http://schemas.microsoft.com/office/drawing/2014/main" id="{B8B1CF5C-0F06-8D2B-5E42-AE08DB967F4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5759"/>
          <a:stretch/>
        </p:blipFill>
        <p:spPr bwMode="auto">
          <a:xfrm>
            <a:off x="3718560" y="3559504"/>
            <a:ext cx="7040879" cy="2615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53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ko-KR" altLang="en-US" dirty="0">
                <a:solidFill>
                  <a:srgbClr val="000000"/>
                </a:solidFill>
              </a:rPr>
              <a:t>분류 모델 사용법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생성</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&lt;</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_</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알고리듬</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ko-KR" altLang="en-US" sz="22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하이퍼매개변수</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학습</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fit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features, labels</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rPr>
              <a:t>항목</a:t>
            </a:r>
            <a:r>
              <a:rPr lang="en-US" altLang="ko-KR" sz="2600" dirty="0">
                <a:solidFill>
                  <a:srgbClr val="000000"/>
                </a:solidFill>
                <a:latin typeface="IntelOne Text Light" panose="020B0403020203020204" pitchFamily="34" charset="0"/>
              </a:rPr>
              <a:t> </a:t>
            </a:r>
            <a:r>
              <a:rPr lang="ko-KR" altLang="en-US" sz="2600" dirty="0">
                <a:solidFill>
                  <a:srgbClr val="000000"/>
                </a:solidFill>
                <a:latin typeface="IntelOne Text Light" panose="020B0403020203020204" pitchFamily="34" charset="0"/>
              </a:rPr>
              <a:t>예측</a:t>
            </a:r>
            <a:endParaRPr lang="en-US" altLang="ko-KR" sz="2600" dirty="0">
              <a:solidFill>
                <a:srgbClr val="000000"/>
              </a:solidFill>
              <a:latin typeface="IntelOne Text Light" panose="020B0403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확률 예측</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kumimoji="0" lang="en-US" sz="2200" b="0" i="0" u="none" strike="noStrike" kern="1200" cap="none" spc="0" normalizeH="0" baseline="0" noProof="0" dirty="0" err="1">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model.</a:t>
            </a:r>
            <a:r>
              <a:rPr kumimoji="0" lang="en-US" sz="2200" b="0" i="0" u="none" strike="noStrike" kern="1200" cap="none" spc="0" normalizeH="0" baseline="0" noProof="0" dirty="0" err="1">
                <a:ln>
                  <a:noFill/>
                </a:ln>
                <a:solidFill>
                  <a:srgbClr val="0000FF"/>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predict_proba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r>
              <a:rPr kumimoji="0"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data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352060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8300814"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a:solidFill>
                  <a:srgbClr val="000000"/>
                </a:solidFill>
              </a:rPr>
              <a:t> 텍스트 분류 실습</a:t>
            </a:r>
            <a:endParaRPr lang="en-US" altLang="ko-KR" sz="6000">
              <a:solidFill>
                <a:srgbClr val="000000"/>
              </a:solidFill>
            </a:endParaRPr>
          </a:p>
          <a:p>
            <a:r>
              <a:rPr lang="en-US" altLang="ko-KR" sz="6000">
                <a:solidFill>
                  <a:srgbClr val="000000"/>
                </a:solidFill>
              </a:rPr>
              <a:t>(20</a:t>
            </a:r>
            <a:r>
              <a:rPr lang="ko-KR" altLang="en-US" sz="6000">
                <a:solidFill>
                  <a:srgbClr val="000000"/>
                </a:solidFill>
              </a:rPr>
              <a:t>개 뉴스데이터 분류</a:t>
            </a:r>
            <a:r>
              <a:rPr lang="en-US" altLang="ko-KR" sz="6000">
                <a:solidFill>
                  <a:srgbClr val="000000"/>
                </a:solidFill>
              </a:rPr>
              <a:t>)</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itle 11">
            <a:extLst>
              <a:ext uri="{FF2B5EF4-FFF2-40B4-BE49-F238E27FC236}">
                <a16:creationId xmlns:a16="http://schemas.microsoft.com/office/drawing/2014/main" id="{05CED339-B514-0175-293D-B378EABAFA3D}"/>
              </a:ext>
            </a:extLst>
          </p:cNvPr>
          <p:cNvSpPr>
            <a:spLocks noGrp="1"/>
          </p:cNvSpPr>
          <p:nvPr>
            <p:ph type="title"/>
          </p:nvPr>
        </p:nvSpPr>
        <p:spPr>
          <a:xfrm>
            <a:off x="261603" y="337302"/>
            <a:ext cx="5610422" cy="1063516"/>
          </a:xfrm>
        </p:spPr>
        <p:txBody>
          <a:bodyPr>
            <a:normAutofit/>
          </a:bodyPr>
          <a:lstStyle/>
          <a:p>
            <a:r>
              <a:rPr lang="ko-KR" altLang="en-US" sz="3600" dirty="0"/>
              <a:t>라이브러리 가져오기</a:t>
            </a:r>
            <a:endParaRPr lang="en-US" sz="3600" dirty="0"/>
          </a:p>
        </p:txBody>
      </p:sp>
      <p:pic>
        <p:nvPicPr>
          <p:cNvPr id="3" name="그림 2">
            <a:extLst>
              <a:ext uri="{FF2B5EF4-FFF2-40B4-BE49-F238E27FC236}">
                <a16:creationId xmlns:a16="http://schemas.microsoft.com/office/drawing/2014/main" id="{BC224E12-FF9B-19CB-33B5-41DD9EC7DF59}"/>
              </a:ext>
            </a:extLst>
          </p:cNvPr>
          <p:cNvPicPr>
            <a:picLocks noChangeAspect="1"/>
          </p:cNvPicPr>
          <p:nvPr/>
        </p:nvPicPr>
        <p:blipFill>
          <a:blip r:embed="rId4"/>
          <a:stretch>
            <a:fillRect/>
          </a:stretch>
        </p:blipFill>
        <p:spPr>
          <a:xfrm>
            <a:off x="367667" y="1208380"/>
            <a:ext cx="5871088" cy="2281270"/>
          </a:xfrm>
          <a:prstGeom prst="rect">
            <a:avLst/>
          </a:prstGeom>
        </p:spPr>
      </p:pic>
    </p:spTree>
    <p:extLst>
      <p:ext uri="{BB962C8B-B14F-4D97-AF65-F5344CB8AC3E}">
        <p14:creationId xmlns:p14="http://schemas.microsoft.com/office/powerpoint/2010/main" val="87699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5610422" cy="1063516"/>
          </a:xfrm>
        </p:spPr>
        <p:txBody>
          <a:bodyPr>
            <a:normAutofit/>
          </a:bodyPr>
          <a:lstStyle/>
          <a:p>
            <a:r>
              <a:rPr lang="en-US" altLang="ko-KR" sz="3600"/>
              <a:t>CountVectorizer</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2EBC689F-0439-271D-3FF9-B9A521C37A32}"/>
              </a:ext>
            </a:extLst>
          </p:cNvPr>
          <p:cNvPicPr>
            <a:picLocks noChangeAspect="1"/>
          </p:cNvPicPr>
          <p:nvPr/>
        </p:nvPicPr>
        <p:blipFill>
          <a:blip r:embed="rId4"/>
          <a:stretch>
            <a:fillRect/>
          </a:stretch>
        </p:blipFill>
        <p:spPr>
          <a:xfrm>
            <a:off x="1021080" y="1155575"/>
            <a:ext cx="7019924" cy="4546850"/>
          </a:xfrm>
          <a:prstGeom prst="rect">
            <a:avLst/>
          </a:prstGeom>
        </p:spPr>
      </p:pic>
    </p:spTree>
    <p:extLst>
      <p:ext uri="{BB962C8B-B14F-4D97-AF65-F5344CB8AC3E}">
        <p14:creationId xmlns:p14="http://schemas.microsoft.com/office/powerpoint/2010/main" val="144307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en-US" altLang="ko-KR" sz="3600"/>
              <a:t>TfidfVectorizer</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3FD1BE32-76FF-69DA-4ADA-7A76C21092C1}"/>
              </a:ext>
            </a:extLst>
          </p:cNvPr>
          <p:cNvPicPr>
            <a:picLocks noChangeAspect="1"/>
          </p:cNvPicPr>
          <p:nvPr/>
        </p:nvPicPr>
        <p:blipFill>
          <a:blip r:embed="rId4"/>
          <a:stretch>
            <a:fillRect/>
          </a:stretch>
        </p:blipFill>
        <p:spPr>
          <a:xfrm>
            <a:off x="769234" y="935179"/>
            <a:ext cx="8953500" cy="5465621"/>
          </a:xfrm>
          <a:prstGeom prst="rect">
            <a:avLst/>
          </a:prstGeom>
        </p:spPr>
      </p:pic>
    </p:spTree>
    <p:extLst>
      <p:ext uri="{BB962C8B-B14F-4D97-AF65-F5344CB8AC3E}">
        <p14:creationId xmlns:p14="http://schemas.microsoft.com/office/powerpoint/2010/main" val="251492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8442559" cy="1063516"/>
          </a:xfrm>
        </p:spPr>
        <p:txBody>
          <a:bodyPr>
            <a:normAutofit/>
          </a:bodyPr>
          <a:lstStyle/>
          <a:p>
            <a:r>
              <a:rPr lang="en-US" altLang="ko-KR" sz="3600"/>
              <a:t>CountVectorizer : n-gram</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CD952B93-1152-C264-8B4C-FC789859E05D}"/>
              </a:ext>
            </a:extLst>
          </p:cNvPr>
          <p:cNvPicPr>
            <a:picLocks noChangeAspect="1"/>
          </p:cNvPicPr>
          <p:nvPr/>
        </p:nvPicPr>
        <p:blipFill>
          <a:blip r:embed="rId4"/>
          <a:stretch>
            <a:fillRect/>
          </a:stretch>
        </p:blipFill>
        <p:spPr>
          <a:xfrm>
            <a:off x="190500" y="1319839"/>
            <a:ext cx="10843260" cy="4591290"/>
          </a:xfrm>
          <a:prstGeom prst="rect">
            <a:avLst/>
          </a:prstGeom>
        </p:spPr>
      </p:pic>
    </p:spTree>
    <p:extLst>
      <p:ext uri="{BB962C8B-B14F-4D97-AF65-F5344CB8AC3E}">
        <p14:creationId xmlns:p14="http://schemas.microsoft.com/office/powerpoint/2010/main" val="34060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8318517" cy="1063516"/>
          </a:xfrm>
        </p:spPr>
        <p:txBody>
          <a:bodyPr>
            <a:normAutofit/>
          </a:bodyPr>
          <a:lstStyle/>
          <a:p>
            <a:r>
              <a:rPr lang="ko-KR" altLang="en-US" sz="3600"/>
              <a:t>총 </a:t>
            </a:r>
            <a:r>
              <a:rPr lang="en-US" altLang="ko-KR" sz="3600"/>
              <a:t>20</a:t>
            </a:r>
            <a:r>
              <a:rPr lang="ko-KR" altLang="en-US" sz="3600"/>
              <a:t>가지의 주제를 가진 뉴스데이터</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extBox 5">
            <a:extLst>
              <a:ext uri="{FF2B5EF4-FFF2-40B4-BE49-F238E27FC236}">
                <a16:creationId xmlns:a16="http://schemas.microsoft.com/office/drawing/2014/main" id="{C0A79A18-2423-4428-14C8-28A840C5670C}"/>
              </a:ext>
            </a:extLst>
          </p:cNvPr>
          <p:cNvSpPr txBox="1"/>
          <p:nvPr/>
        </p:nvSpPr>
        <p:spPr>
          <a:xfrm>
            <a:off x="355590" y="1031486"/>
            <a:ext cx="8130540" cy="369332"/>
          </a:xfrm>
          <a:prstGeom prst="rect">
            <a:avLst/>
          </a:prstGeom>
          <a:noFill/>
        </p:spPr>
        <p:txBody>
          <a:bodyPr wrap="square">
            <a:spAutoFit/>
          </a:bodyPr>
          <a:lstStyle/>
          <a:p>
            <a:r>
              <a:rPr lang="ko-KR" altLang="en-US"/>
              <a:t>https://scikit-learn.org/0.19/datasets/twenty_newsgroups.html</a:t>
            </a:r>
          </a:p>
        </p:txBody>
      </p:sp>
      <p:pic>
        <p:nvPicPr>
          <p:cNvPr id="10" name="그림 9">
            <a:extLst>
              <a:ext uri="{FF2B5EF4-FFF2-40B4-BE49-F238E27FC236}">
                <a16:creationId xmlns:a16="http://schemas.microsoft.com/office/drawing/2014/main" id="{52A24D42-2604-60E5-7347-C37C800C0C9F}"/>
              </a:ext>
            </a:extLst>
          </p:cNvPr>
          <p:cNvPicPr>
            <a:picLocks noChangeAspect="1"/>
          </p:cNvPicPr>
          <p:nvPr/>
        </p:nvPicPr>
        <p:blipFill>
          <a:blip r:embed="rId4"/>
          <a:stretch>
            <a:fillRect/>
          </a:stretch>
        </p:blipFill>
        <p:spPr>
          <a:xfrm>
            <a:off x="4579620" y="1485659"/>
            <a:ext cx="5219700" cy="4552238"/>
          </a:xfrm>
          <a:prstGeom prst="rect">
            <a:avLst/>
          </a:prstGeom>
        </p:spPr>
      </p:pic>
    </p:spTree>
    <p:extLst>
      <p:ext uri="{BB962C8B-B14F-4D97-AF65-F5344CB8AC3E}">
        <p14:creationId xmlns:p14="http://schemas.microsoft.com/office/powerpoint/2010/main" val="78761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1046863" cy="1063516"/>
          </a:xfrm>
        </p:spPr>
        <p:txBody>
          <a:bodyPr>
            <a:normAutofit/>
          </a:bodyPr>
          <a:lstStyle/>
          <a:p>
            <a:r>
              <a:rPr lang="ko-KR" altLang="en-US" sz="3600"/>
              <a:t>데이터 준비 및 전처리</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70AF6D1B-3C9E-CC59-ABA0-F03B954400F7}"/>
              </a:ext>
            </a:extLst>
          </p:cNvPr>
          <p:cNvPicPr>
            <a:picLocks noChangeAspect="1"/>
          </p:cNvPicPr>
          <p:nvPr/>
        </p:nvPicPr>
        <p:blipFill>
          <a:blip r:embed="rId4"/>
          <a:stretch>
            <a:fillRect/>
          </a:stretch>
        </p:blipFill>
        <p:spPr>
          <a:xfrm>
            <a:off x="361950" y="1159404"/>
            <a:ext cx="11243310" cy="4631795"/>
          </a:xfrm>
          <a:prstGeom prst="rect">
            <a:avLst/>
          </a:prstGeom>
        </p:spPr>
      </p:pic>
    </p:spTree>
    <p:extLst>
      <p:ext uri="{BB962C8B-B14F-4D97-AF65-F5344CB8AC3E}">
        <p14:creationId xmlns:p14="http://schemas.microsoft.com/office/powerpoint/2010/main" val="166279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77415" cy="1063516"/>
          </a:xfrm>
        </p:spPr>
        <p:txBody>
          <a:bodyPr>
            <a:normAutofit/>
          </a:bodyPr>
          <a:lstStyle/>
          <a:p>
            <a:r>
              <a:rPr lang="en-US" altLang="ko-KR" sz="3600"/>
              <a:t>Featuring</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906F8508-E7B0-7BD3-0698-02BA32B5EFB4}"/>
              </a:ext>
            </a:extLst>
          </p:cNvPr>
          <p:cNvPicPr>
            <a:picLocks noChangeAspect="1"/>
          </p:cNvPicPr>
          <p:nvPr/>
        </p:nvPicPr>
        <p:blipFill>
          <a:blip r:embed="rId4"/>
          <a:stretch>
            <a:fillRect/>
          </a:stretch>
        </p:blipFill>
        <p:spPr>
          <a:xfrm>
            <a:off x="399097" y="1181100"/>
            <a:ext cx="8696325" cy="4495800"/>
          </a:xfrm>
          <a:prstGeom prst="rect">
            <a:avLst/>
          </a:prstGeom>
        </p:spPr>
      </p:pic>
    </p:spTree>
    <p:extLst>
      <p:ext uri="{BB962C8B-B14F-4D97-AF65-F5344CB8AC3E}">
        <p14:creationId xmlns:p14="http://schemas.microsoft.com/office/powerpoint/2010/main" val="139592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10769070" cy="1063516"/>
          </a:xfrm>
        </p:spPr>
        <p:txBody>
          <a:bodyPr>
            <a:normAutofit/>
          </a:bodyPr>
          <a:lstStyle/>
          <a:p>
            <a:r>
              <a:rPr lang="ko-KR" altLang="en-US" sz="3600"/>
              <a:t>머신러닝 학습</a:t>
            </a:r>
            <a:r>
              <a:rPr lang="en-US" altLang="ko-KR" sz="3600"/>
              <a:t>(</a:t>
            </a:r>
            <a:r>
              <a:rPr lang="ko-KR" altLang="en-US" sz="3600"/>
              <a:t>로지스틱 리그레션</a:t>
            </a:r>
            <a:r>
              <a:rPr lang="en-US" altLang="ko-KR" sz="3600"/>
              <a:t>) </a:t>
            </a:r>
            <a:r>
              <a:rPr lang="ko-KR" altLang="en-US" sz="3600"/>
              <a:t>및 평가</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 name="그림 5">
            <a:extLst>
              <a:ext uri="{FF2B5EF4-FFF2-40B4-BE49-F238E27FC236}">
                <a16:creationId xmlns:a16="http://schemas.microsoft.com/office/drawing/2014/main" id="{00313CF0-BA15-064A-819C-B82E2B77844F}"/>
              </a:ext>
            </a:extLst>
          </p:cNvPr>
          <p:cNvPicPr>
            <a:picLocks noChangeAspect="1"/>
          </p:cNvPicPr>
          <p:nvPr/>
        </p:nvPicPr>
        <p:blipFill rotWithShape="1">
          <a:blip r:embed="rId4"/>
          <a:srcRect r="12259"/>
          <a:stretch/>
        </p:blipFill>
        <p:spPr>
          <a:xfrm>
            <a:off x="0" y="2153880"/>
            <a:ext cx="10942320" cy="2608619"/>
          </a:xfrm>
          <a:prstGeom prst="rect">
            <a:avLst/>
          </a:prstGeom>
        </p:spPr>
      </p:pic>
    </p:spTree>
    <p:extLst>
      <p:ext uri="{BB962C8B-B14F-4D97-AF65-F5344CB8AC3E}">
        <p14:creationId xmlns:p14="http://schemas.microsoft.com/office/powerpoint/2010/main" val="2848135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10769070" cy="1063516"/>
          </a:xfrm>
        </p:spPr>
        <p:txBody>
          <a:bodyPr>
            <a:normAutofit/>
          </a:bodyPr>
          <a:lstStyle/>
          <a:p>
            <a:r>
              <a:rPr lang="ko-KR" altLang="en-US" sz="3600"/>
              <a:t>머신러닝 학습</a:t>
            </a:r>
            <a:r>
              <a:rPr lang="en-US" altLang="ko-KR" sz="3600"/>
              <a:t>(Tf-idf)</a:t>
            </a:r>
            <a:r>
              <a:rPr lang="ko-KR" altLang="en-US" sz="3600"/>
              <a:t> 및 평가</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1A5033D8-D8D9-56C2-A2FA-CE203D582915}"/>
              </a:ext>
            </a:extLst>
          </p:cNvPr>
          <p:cNvPicPr>
            <a:picLocks noChangeAspect="1"/>
          </p:cNvPicPr>
          <p:nvPr/>
        </p:nvPicPr>
        <p:blipFill>
          <a:blip r:embed="rId4"/>
          <a:stretch>
            <a:fillRect/>
          </a:stretch>
        </p:blipFill>
        <p:spPr>
          <a:xfrm>
            <a:off x="720090" y="1551668"/>
            <a:ext cx="6667500" cy="3924300"/>
          </a:xfrm>
          <a:prstGeom prst="rect">
            <a:avLst/>
          </a:prstGeom>
        </p:spPr>
      </p:pic>
    </p:spTree>
    <p:extLst>
      <p:ext uri="{BB962C8B-B14F-4D97-AF65-F5344CB8AC3E}">
        <p14:creationId xmlns:p14="http://schemas.microsoft.com/office/powerpoint/2010/main" val="16125299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a:ln>
                  <a:noFill/>
                </a:ln>
                <a:solidFill>
                  <a:srgbClr val="000000"/>
                </a:solidFill>
                <a:effectLst/>
                <a:uLnTx/>
                <a:uFillTx/>
                <a:latin typeface="IntelOne Display Light"/>
              </a:rPr>
              <a:t>영화 리뷰 감성분석</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22272834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19541" cy="1063516"/>
          </a:xfrm>
        </p:spPr>
        <p:txBody>
          <a:bodyPr>
            <a:normAutofit/>
          </a:bodyPr>
          <a:lstStyle/>
          <a:p>
            <a:r>
              <a:rPr lang="ko-KR" altLang="en-US" sz="3600"/>
              <a:t>데이터</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 name="TextBox 3">
            <a:extLst>
              <a:ext uri="{FF2B5EF4-FFF2-40B4-BE49-F238E27FC236}">
                <a16:creationId xmlns:a16="http://schemas.microsoft.com/office/drawing/2014/main" id="{E2CF0811-19FB-AD14-0142-ECFC980017D0}"/>
              </a:ext>
            </a:extLst>
          </p:cNvPr>
          <p:cNvSpPr txBox="1"/>
          <p:nvPr/>
        </p:nvSpPr>
        <p:spPr>
          <a:xfrm>
            <a:off x="563880" y="1182336"/>
            <a:ext cx="6096000" cy="369332"/>
          </a:xfrm>
          <a:prstGeom prst="rect">
            <a:avLst/>
          </a:prstGeom>
          <a:noFill/>
        </p:spPr>
        <p:txBody>
          <a:bodyPr wrap="square">
            <a:spAutoFit/>
          </a:bodyPr>
          <a:lstStyle/>
          <a:p>
            <a:r>
              <a:rPr lang="en-US" altLang="ko-KR" b="0" i="0">
                <a:effectLst/>
                <a:latin typeface="Malgun Gothic" panose="020B0503020000020004" pitchFamily="50" charset="-127"/>
                <a:ea typeface="Malgun Gothic" panose="020B0503020000020004" pitchFamily="50" charset="-127"/>
                <a:hlinkClick r:id="rId4"/>
              </a:rPr>
              <a:t>https://www.kaggle.com/c/word2vec-nlp-tutorial/data</a:t>
            </a:r>
            <a:r>
              <a:rPr lang="en-US" altLang="ko-KR" b="0" i="0">
                <a:solidFill>
                  <a:srgbClr val="000000"/>
                </a:solidFill>
                <a:effectLst/>
                <a:latin typeface="Malgun Gothic" panose="020B0503020000020004" pitchFamily="50" charset="-127"/>
                <a:ea typeface="Malgun Gothic" panose="020B0503020000020004" pitchFamily="50" charset="-127"/>
              </a:rPr>
              <a:t> </a:t>
            </a:r>
            <a:endParaRPr lang="ko-KR" altLang="en-US"/>
          </a:p>
        </p:txBody>
      </p:sp>
      <p:pic>
        <p:nvPicPr>
          <p:cNvPr id="6" name="그림 5">
            <a:extLst>
              <a:ext uri="{FF2B5EF4-FFF2-40B4-BE49-F238E27FC236}">
                <a16:creationId xmlns:a16="http://schemas.microsoft.com/office/drawing/2014/main" id="{B99F258A-493D-3034-23E3-5DF07E7D19F2}"/>
              </a:ext>
            </a:extLst>
          </p:cNvPr>
          <p:cNvPicPr>
            <a:picLocks noChangeAspect="1"/>
          </p:cNvPicPr>
          <p:nvPr/>
        </p:nvPicPr>
        <p:blipFill>
          <a:blip r:embed="rId5"/>
          <a:stretch>
            <a:fillRect/>
          </a:stretch>
        </p:blipFill>
        <p:spPr>
          <a:xfrm>
            <a:off x="133115" y="2012271"/>
            <a:ext cx="10786426" cy="3100749"/>
          </a:xfrm>
          <a:prstGeom prst="rect">
            <a:avLst/>
          </a:prstGeom>
        </p:spPr>
      </p:pic>
      <p:sp>
        <p:nvSpPr>
          <p:cNvPr id="8" name="TextBox 7">
            <a:extLst>
              <a:ext uri="{FF2B5EF4-FFF2-40B4-BE49-F238E27FC236}">
                <a16:creationId xmlns:a16="http://schemas.microsoft.com/office/drawing/2014/main" id="{79344B52-8827-D3E3-0507-1AB25D2C44E7}"/>
              </a:ext>
            </a:extLst>
          </p:cNvPr>
          <p:cNvSpPr txBox="1"/>
          <p:nvPr/>
        </p:nvSpPr>
        <p:spPr>
          <a:xfrm>
            <a:off x="6297308" y="4063541"/>
            <a:ext cx="5363063" cy="1200329"/>
          </a:xfrm>
          <a:prstGeom prst="rect">
            <a:avLst/>
          </a:prstGeom>
          <a:noFill/>
        </p:spPr>
        <p:txBody>
          <a:bodyPr wrap="square">
            <a:spAutoFit/>
          </a:bodyPr>
          <a:lstStyle/>
          <a:p>
            <a:r>
              <a:rPr lang="ko-KR" altLang="en-US"/>
              <a:t>id : 각 데이터의 id</a:t>
            </a:r>
          </a:p>
          <a:p>
            <a:r>
              <a:rPr lang="ko-KR" altLang="en-US"/>
              <a:t>sentiment : 영화평(review)의 Sentiment (Target label). </a:t>
            </a:r>
            <a:endParaRPr lang="en-US" altLang="ko-KR"/>
          </a:p>
          <a:p>
            <a:r>
              <a:rPr lang="ko-KR" altLang="en-US"/>
              <a:t>1은 긍정적 평가, 0은 부정적 평가를 의미.</a:t>
            </a:r>
          </a:p>
          <a:p>
            <a:r>
              <a:rPr lang="ko-KR" altLang="en-US"/>
              <a:t>review : 영화평의 텍스트.</a:t>
            </a:r>
          </a:p>
        </p:txBody>
      </p:sp>
    </p:spTree>
    <p:extLst>
      <p:ext uri="{BB962C8B-B14F-4D97-AF65-F5344CB8AC3E}">
        <p14:creationId xmlns:p14="http://schemas.microsoft.com/office/powerpoint/2010/main" val="15416106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850093" cy="1063516"/>
          </a:xfrm>
        </p:spPr>
        <p:txBody>
          <a:bodyPr>
            <a:normAutofit/>
          </a:bodyPr>
          <a:lstStyle/>
          <a:p>
            <a:r>
              <a:rPr lang="ko-KR" altLang="en-US" sz="3600"/>
              <a:t>데이터 확인 </a:t>
            </a:r>
            <a:r>
              <a:rPr lang="en-US" altLang="ko-KR" sz="3600"/>
              <a:t>/ </a:t>
            </a:r>
            <a:r>
              <a:rPr lang="ko-KR" altLang="en-US" sz="3600"/>
              <a:t>태그의 전처리</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E23BA1D5-335F-2554-34E4-5E7A4A792D2D}"/>
              </a:ext>
            </a:extLst>
          </p:cNvPr>
          <p:cNvPicPr>
            <a:picLocks noChangeAspect="1"/>
          </p:cNvPicPr>
          <p:nvPr/>
        </p:nvPicPr>
        <p:blipFill>
          <a:blip r:embed="rId4"/>
          <a:stretch>
            <a:fillRect/>
          </a:stretch>
        </p:blipFill>
        <p:spPr>
          <a:xfrm>
            <a:off x="653415" y="1143000"/>
            <a:ext cx="8782050" cy="1371600"/>
          </a:xfrm>
          <a:prstGeom prst="rect">
            <a:avLst/>
          </a:prstGeom>
        </p:spPr>
      </p:pic>
      <p:pic>
        <p:nvPicPr>
          <p:cNvPr id="6" name="그림 5">
            <a:extLst>
              <a:ext uri="{FF2B5EF4-FFF2-40B4-BE49-F238E27FC236}">
                <a16:creationId xmlns:a16="http://schemas.microsoft.com/office/drawing/2014/main" id="{31FF5B15-7FB6-4C83-C90A-88F726A099D0}"/>
              </a:ext>
            </a:extLst>
          </p:cNvPr>
          <p:cNvPicPr>
            <a:picLocks noChangeAspect="1"/>
          </p:cNvPicPr>
          <p:nvPr/>
        </p:nvPicPr>
        <p:blipFill>
          <a:blip r:embed="rId5"/>
          <a:stretch>
            <a:fillRect/>
          </a:stretch>
        </p:blipFill>
        <p:spPr>
          <a:xfrm>
            <a:off x="653415" y="3267850"/>
            <a:ext cx="9284970" cy="2046687"/>
          </a:xfrm>
          <a:prstGeom prst="rect">
            <a:avLst/>
          </a:prstGeom>
        </p:spPr>
      </p:pic>
    </p:spTree>
    <p:extLst>
      <p:ext uri="{BB962C8B-B14F-4D97-AF65-F5344CB8AC3E}">
        <p14:creationId xmlns:p14="http://schemas.microsoft.com/office/powerpoint/2010/main" val="25958262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42691" cy="1063516"/>
          </a:xfrm>
        </p:spPr>
        <p:txBody>
          <a:bodyPr>
            <a:normAutofit/>
          </a:bodyPr>
          <a:lstStyle/>
          <a:p>
            <a:r>
              <a:rPr lang="ko-KR" altLang="en-US" sz="3600"/>
              <a:t>데이터의 분리</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 name="그림 5">
            <a:extLst>
              <a:ext uri="{FF2B5EF4-FFF2-40B4-BE49-F238E27FC236}">
                <a16:creationId xmlns:a16="http://schemas.microsoft.com/office/drawing/2014/main" id="{DB6B10E6-2CF3-1A49-BBBB-2BCB3C0114E5}"/>
              </a:ext>
            </a:extLst>
          </p:cNvPr>
          <p:cNvPicPr>
            <a:picLocks noChangeAspect="1"/>
          </p:cNvPicPr>
          <p:nvPr/>
        </p:nvPicPr>
        <p:blipFill>
          <a:blip r:embed="rId4"/>
          <a:stretch>
            <a:fillRect/>
          </a:stretch>
        </p:blipFill>
        <p:spPr>
          <a:xfrm>
            <a:off x="261602" y="1673955"/>
            <a:ext cx="10784701" cy="2471325"/>
          </a:xfrm>
          <a:prstGeom prst="rect">
            <a:avLst/>
          </a:prstGeom>
        </p:spPr>
      </p:pic>
      <p:sp>
        <p:nvSpPr>
          <p:cNvPr id="8" name="TextBox 7">
            <a:extLst>
              <a:ext uri="{FF2B5EF4-FFF2-40B4-BE49-F238E27FC236}">
                <a16:creationId xmlns:a16="http://schemas.microsoft.com/office/drawing/2014/main" id="{817627DE-45DA-A240-24B5-BCD0978D11B5}"/>
              </a:ext>
            </a:extLst>
          </p:cNvPr>
          <p:cNvSpPr txBox="1"/>
          <p:nvPr/>
        </p:nvSpPr>
        <p:spPr>
          <a:xfrm>
            <a:off x="563880" y="4586057"/>
            <a:ext cx="8343900" cy="646331"/>
          </a:xfrm>
          <a:prstGeom prst="rect">
            <a:avLst/>
          </a:prstGeom>
          <a:noFill/>
        </p:spPr>
        <p:txBody>
          <a:bodyPr wrap="square">
            <a:spAutoFit/>
          </a:bodyPr>
          <a:lstStyle/>
          <a:p>
            <a:r>
              <a:rPr lang="ko-KR" altLang="en-US"/>
              <a:t>학습용 데이터</a:t>
            </a:r>
            <a:r>
              <a:rPr lang="en-US" altLang="ko-KR"/>
              <a:t>:</a:t>
            </a:r>
            <a:r>
              <a:rPr lang="ko-KR" altLang="en-US"/>
              <a:t> 17500개</a:t>
            </a:r>
            <a:endParaRPr lang="en-US" altLang="ko-KR"/>
          </a:p>
          <a:p>
            <a:r>
              <a:rPr lang="ko-KR" altLang="en-US"/>
              <a:t>테스트용 데이터</a:t>
            </a:r>
            <a:r>
              <a:rPr lang="en-US" altLang="ko-KR"/>
              <a:t>:  </a:t>
            </a:r>
            <a:r>
              <a:rPr lang="ko-KR" altLang="en-US"/>
              <a:t>7500개</a:t>
            </a:r>
          </a:p>
        </p:txBody>
      </p:sp>
    </p:spTree>
    <p:extLst>
      <p:ext uri="{BB962C8B-B14F-4D97-AF65-F5344CB8AC3E}">
        <p14:creationId xmlns:p14="http://schemas.microsoft.com/office/powerpoint/2010/main" val="17537857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a:t>머신러닝 예측</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FA03F57F-AF0C-4157-2FFD-AE96595E91D4}"/>
              </a:ext>
            </a:extLst>
          </p:cNvPr>
          <p:cNvPicPr>
            <a:picLocks noChangeAspect="1"/>
          </p:cNvPicPr>
          <p:nvPr/>
        </p:nvPicPr>
        <p:blipFill>
          <a:blip r:embed="rId4"/>
          <a:stretch>
            <a:fillRect/>
          </a:stretch>
        </p:blipFill>
        <p:spPr>
          <a:xfrm>
            <a:off x="261602" y="1400818"/>
            <a:ext cx="10393680" cy="4784180"/>
          </a:xfrm>
          <a:prstGeom prst="rect">
            <a:avLst/>
          </a:prstGeom>
        </p:spPr>
      </p:pic>
    </p:spTree>
    <p:extLst>
      <p:ext uri="{BB962C8B-B14F-4D97-AF65-F5344CB8AC3E}">
        <p14:creationId xmlns:p14="http://schemas.microsoft.com/office/powerpoint/2010/main" val="3678898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en-US" altLang="ko-KR" sz="3600"/>
              <a:t>TF-IDF </a:t>
            </a:r>
            <a:r>
              <a:rPr lang="ko-KR" altLang="en-US" sz="3600"/>
              <a:t>벡터화를 적용하여 다시 예측 성능</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01F8CA14-1722-5FD4-E64C-49749381F2E2}"/>
              </a:ext>
            </a:extLst>
          </p:cNvPr>
          <p:cNvPicPr>
            <a:picLocks noChangeAspect="1"/>
          </p:cNvPicPr>
          <p:nvPr/>
        </p:nvPicPr>
        <p:blipFill>
          <a:blip r:embed="rId4"/>
          <a:stretch>
            <a:fillRect/>
          </a:stretch>
        </p:blipFill>
        <p:spPr>
          <a:xfrm>
            <a:off x="190500" y="1303254"/>
            <a:ext cx="10744200" cy="3598895"/>
          </a:xfrm>
          <a:prstGeom prst="rect">
            <a:avLst/>
          </a:prstGeom>
        </p:spPr>
      </p:pic>
    </p:spTree>
    <p:extLst>
      <p:ext uri="{BB962C8B-B14F-4D97-AF65-F5344CB8AC3E}">
        <p14:creationId xmlns:p14="http://schemas.microsoft.com/office/powerpoint/2010/main" val="14762219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워드 임베딩</a:t>
            </a:r>
            <a:endParaRPr lang="en-US" altLang="ko-KR">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품질보증 시스템 사례</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IntelOne Display Light"/>
              </a:rPr>
              <a:t>Scikit-Learn</a:t>
            </a:r>
            <a:r>
              <a:rPr kumimoji="0" lang="ko-KR" altLang="en-US" sz="6000" b="0" i="0" u="none" strike="noStrike" kern="1200" cap="none" spc="0" normalizeH="0" baseline="0" noProof="0" dirty="0">
                <a:ln>
                  <a:noFill/>
                </a:ln>
                <a:solidFill>
                  <a:srgbClr val="000000"/>
                </a:solidFill>
                <a:effectLst/>
                <a:uLnTx/>
                <a:uFillTx/>
                <a:latin typeface="IntelOne Display Light"/>
              </a:rPr>
              <a:t>을 활용한 분류</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49256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10941425" cy="1199822"/>
          </a:xfrm>
        </p:spPr>
        <p:txBody>
          <a:bodyPr/>
          <a:lstStyle/>
          <a:p>
            <a:r>
              <a:rPr lang="en-US" altLang="ko-KR" dirty="0">
                <a:solidFill>
                  <a:srgbClr val="000000"/>
                </a:solidFill>
              </a:rPr>
              <a:t>Scikit-Learn </a:t>
            </a:r>
            <a:r>
              <a:rPr lang="ko-KR" altLang="en-US" dirty="0">
                <a:solidFill>
                  <a:srgbClr val="000000"/>
                </a:solidFill>
              </a:rPr>
              <a:t>호환 분류 알고리듬</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293753"/>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800"/>
              </a:spcBef>
              <a:buFont typeface="Arial" panose="020B0604020202020204" pitchFamily="34" charset="0"/>
              <a:buChar char="•"/>
            </a:pPr>
            <a:endParaRPr lang="en-US" altLang="ko-KR" sz="2000" dirty="0">
              <a:latin typeface="Verdana" panose="020B0604030504040204" pitchFamily="34" charset="0"/>
            </a:endParaRPr>
          </a:p>
        </p:txBody>
      </p:sp>
      <p:graphicFrame>
        <p:nvGraphicFramePr>
          <p:cNvPr id="3" name="표 3">
            <a:extLst>
              <a:ext uri="{FF2B5EF4-FFF2-40B4-BE49-F238E27FC236}">
                <a16:creationId xmlns:a16="http://schemas.microsoft.com/office/drawing/2014/main" id="{F9C2D9CE-86E0-6413-80A3-D082BBC7BBBF}"/>
              </a:ext>
            </a:extLst>
          </p:cNvPr>
          <p:cNvGraphicFramePr>
            <a:graphicFrameLocks noGrp="1"/>
          </p:cNvGraphicFramePr>
          <p:nvPr>
            <p:extLst>
              <p:ext uri="{D42A27DB-BD31-4B8C-83A1-F6EECF244321}">
                <p14:modId xmlns:p14="http://schemas.microsoft.com/office/powerpoint/2010/main" val="2294597660"/>
              </p:ext>
            </p:extLst>
          </p:nvPr>
        </p:nvGraphicFramePr>
        <p:xfrm>
          <a:off x="380999" y="1444603"/>
          <a:ext cx="10941425" cy="4450080"/>
        </p:xfrm>
        <a:graphic>
          <a:graphicData uri="http://schemas.openxmlformats.org/drawingml/2006/table">
            <a:tbl>
              <a:tblPr firstRow="1" bandRow="1">
                <a:tableStyleId>{5C22544A-7EE6-4342-B048-85BDC9FD1C3A}</a:tableStyleId>
              </a:tblPr>
              <a:tblGrid>
                <a:gridCol w="4777583">
                  <a:extLst>
                    <a:ext uri="{9D8B030D-6E8A-4147-A177-3AD203B41FA5}">
                      <a16:colId xmlns:a16="http://schemas.microsoft.com/office/drawing/2014/main" val="1927984957"/>
                    </a:ext>
                  </a:extLst>
                </a:gridCol>
                <a:gridCol w="6163842">
                  <a:extLst>
                    <a:ext uri="{9D8B030D-6E8A-4147-A177-3AD203B41FA5}">
                      <a16:colId xmlns:a16="http://schemas.microsoft.com/office/drawing/2014/main" val="820174463"/>
                    </a:ext>
                  </a:extLst>
                </a:gridCol>
              </a:tblGrid>
              <a:tr h="370840">
                <a:tc>
                  <a:txBody>
                    <a:bodyPr/>
                    <a:lstStyle/>
                    <a:p>
                      <a:pPr latinLnBrk="1"/>
                      <a:r>
                        <a:rPr lang="ko-KR" altLang="en-US">
                          <a:latin typeface="IntelOne Display Light (제목)"/>
                          <a:ea typeface="맑은 고딕" panose="020B0503020000020004" pitchFamily="50" charset="-127"/>
                        </a:rPr>
                        <a:t>단어 임베딩</a:t>
                      </a:r>
                      <a:endParaRPr lang="ko-KR" altLang="en-US" dirty="0">
                        <a:latin typeface="IntelOne Display Light (제목)"/>
                        <a:ea typeface="맑은 고딕" panose="020B0503020000020004" pitchFamily="50" charset="-127"/>
                      </a:endParaRPr>
                    </a:p>
                  </a:txBody>
                  <a:tcPr/>
                </a:tc>
                <a:tc>
                  <a:txBody>
                    <a:bodyPr/>
                    <a:lstStyle/>
                    <a:p>
                      <a:pPr latinLnBrk="1"/>
                      <a:r>
                        <a:rPr lang="en-US" altLang="ko-KR" dirty="0">
                          <a:latin typeface="IntelOne Display Light (제목)"/>
                          <a:ea typeface="맑은 고딕" panose="020B0503020000020004" pitchFamily="50" charset="-127"/>
                        </a:rPr>
                        <a:t>Scikit-Learn</a:t>
                      </a:r>
                      <a:endParaRPr lang="ko-KR" altLang="en-US" dirty="0">
                        <a:latin typeface="IntelOne Display Light (제목)"/>
                        <a:ea typeface="맑은 고딕" panose="020B0503020000020004" pitchFamily="50" charset="-127"/>
                      </a:endParaRPr>
                    </a:p>
                  </a:txBody>
                  <a:tcPr/>
                </a:tc>
                <a:extLst>
                  <a:ext uri="{0D108BD9-81ED-4DB2-BD59-A6C34878D82A}">
                    <a16:rowId xmlns:a16="http://schemas.microsoft.com/office/drawing/2014/main" val="772856798"/>
                  </a:ext>
                </a:extLst>
              </a:tr>
              <a:tr h="370840">
                <a:tc>
                  <a:txBody>
                    <a:bodyPr/>
                    <a:lstStyle/>
                    <a:p>
                      <a:pPr latinLnBrk="1"/>
                      <a:r>
                        <a:rPr lang="en-US" altLang="ko-KR" sz="1600">
                          <a:solidFill>
                            <a:srgbClr val="000000"/>
                          </a:solidFill>
                          <a:latin typeface="IntelOne Display Light (제목)"/>
                          <a:ea typeface="맑은 고딕" panose="020B0503020000020004" pitchFamily="50" charset="-127"/>
                        </a:rPr>
                        <a:t>NPLM</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sklearn.linear_model</a:t>
                      </a:r>
                      <a:r>
                        <a:rPr lang="en-US" altLang="ko-KR" sz="1500" kern="1200" dirty="0">
                          <a:solidFill>
                            <a:srgbClr val="000000"/>
                          </a:solidFill>
                          <a:effectLst/>
                          <a:latin typeface="Consolas" panose="020B0609020204030204" pitchFamily="49" charset="0"/>
                          <a:ea typeface="+mn-ea"/>
                          <a:cs typeface="+mn-cs"/>
                        </a:rPr>
                        <a:t> import </a:t>
                      </a:r>
                      <a:r>
                        <a:rPr lang="en-US" altLang="ko-KR" sz="1500" kern="1200" dirty="0" err="1">
                          <a:solidFill>
                            <a:srgbClr val="000000"/>
                          </a:solidFill>
                          <a:effectLst/>
                          <a:latin typeface="Consolas" panose="020B0609020204030204" pitchFamily="49" charset="0"/>
                          <a:ea typeface="+mn-ea"/>
                          <a:cs typeface="+mn-cs"/>
                        </a:rPr>
                        <a:t>LogisticRegression</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4153145751"/>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600">
                          <a:solidFill>
                            <a:srgbClr val="000000"/>
                          </a:solidFill>
                          <a:latin typeface="IntelOne Display Light (제목)"/>
                          <a:ea typeface="맑은 고딕" panose="020B0503020000020004" pitchFamily="50" charset="-127"/>
                        </a:rPr>
                        <a:t>WORD2Vec</a:t>
                      </a:r>
                      <a:endParaRPr lang="en-US" altLang="ko-KR" sz="1600" kern="1200" dirty="0">
                        <a:solidFill>
                          <a:srgbClr val="000000"/>
                        </a:solidFill>
                        <a:latin typeface="IntelOne Display Light (제목)"/>
                        <a:ea typeface="맑은 고딕" panose="020B0503020000020004" pitchFamily="50" charset="-127"/>
                        <a:cs typeface="+mn-cs"/>
                      </a:endParaRP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sklearn.svm</a:t>
                      </a:r>
                      <a:r>
                        <a:rPr lang="en-US" altLang="ko-KR" sz="1500" kern="1200" dirty="0">
                          <a:solidFill>
                            <a:srgbClr val="000000"/>
                          </a:solidFill>
                          <a:effectLst/>
                          <a:latin typeface="Consolas" panose="020B0609020204030204" pitchFamily="49" charset="0"/>
                          <a:ea typeface="+mn-ea"/>
                          <a:cs typeface="+mn-cs"/>
                        </a:rPr>
                        <a:t> import SVC</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37322910"/>
                  </a:ext>
                </a:extLst>
              </a:tr>
              <a:tr h="370840">
                <a:tc>
                  <a:txBody>
                    <a:bodyPr/>
                    <a:lstStyle/>
                    <a:p>
                      <a:pPr latinLnBrk="1"/>
                      <a:r>
                        <a:rPr lang="en-US" altLang="ko-KR" sz="1600">
                          <a:solidFill>
                            <a:srgbClr val="000000"/>
                          </a:solidFill>
                          <a:latin typeface="IntelOne Display Light (제목)"/>
                          <a:ea typeface="맑은 고딕" panose="020B0503020000020004" pitchFamily="50" charset="-127"/>
                        </a:rPr>
                        <a:t>FastText</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GaussianNB</a:t>
                      </a:r>
                      <a:endParaRPr lang="en-US" altLang="ko-KR" sz="1500" dirty="0">
                        <a:solidFill>
                          <a:srgbClr val="000000"/>
                        </a:solidFill>
                        <a:latin typeface="Consolas" panose="020B0609020204030204" pitchFamily="49" charset="0"/>
                        <a:ea typeface="맑은 고딕" panose="020B0503020000020004" pitchFamily="50" charset="-127"/>
                      </a:endParaRPr>
                    </a:p>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MultinomialNB</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014871206"/>
                  </a:ext>
                </a:extLst>
              </a:tr>
              <a:tr h="370840">
                <a:tc>
                  <a:txBody>
                    <a:bodyPr/>
                    <a:lstStyle/>
                    <a:p>
                      <a:pPr latinLnBrk="1"/>
                      <a:r>
                        <a:rPr lang="ko-KR" altLang="en-US" sz="1600">
                          <a:solidFill>
                            <a:srgbClr val="000000"/>
                          </a:solidFill>
                          <a:latin typeface="IntelOne Display Light (제목)"/>
                          <a:ea typeface="맑은 고딕" panose="020B0503020000020004" pitchFamily="50" charset="-127"/>
                        </a:rPr>
                        <a:t>잠재의미분석</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SGDClassifier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418813016"/>
                  </a:ext>
                </a:extLst>
              </a:tr>
              <a:tr h="370840">
                <a:tc>
                  <a:txBody>
                    <a:bodyPr/>
                    <a:lstStyle/>
                    <a:p>
                      <a:pPr latinLnBrk="1"/>
                      <a:r>
                        <a:rPr lang="en-US" altLang="ko-KR" sz="1600">
                          <a:solidFill>
                            <a:srgbClr val="000000"/>
                          </a:solidFill>
                          <a:latin typeface="IntelOne Display Light (제목)"/>
                          <a:ea typeface="맑은 고딕" panose="020B0503020000020004" pitchFamily="50" charset="-127"/>
                        </a:rPr>
                        <a:t>Glove</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sklearn.neighbors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KNeighborsClassifier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8955389"/>
                  </a:ext>
                </a:extLst>
              </a:tr>
              <a:tr h="37084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517393177"/>
                  </a:ext>
                </a:extLst>
              </a:tr>
              <a:tr h="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491554954"/>
                  </a:ext>
                </a:extLst>
              </a:tr>
              <a:tr h="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272268164"/>
                  </a:ext>
                </a:extLst>
              </a:tr>
              <a:tr h="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50307488"/>
                  </a:ext>
                </a:extLst>
              </a:tr>
              <a:tr h="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785405368"/>
                  </a:ext>
                </a:extLst>
              </a:tr>
              <a:tr h="0">
                <a:tc>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2807483"/>
                  </a:ext>
                </a:extLst>
              </a:tr>
            </a:tbl>
          </a:graphicData>
        </a:graphic>
      </p:graphicFrame>
    </p:spTree>
    <p:extLst>
      <p:ext uri="{BB962C8B-B14F-4D97-AF65-F5344CB8AC3E}">
        <p14:creationId xmlns:p14="http://schemas.microsoft.com/office/powerpoint/2010/main" val="214811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403080" cy="1199822"/>
          </a:xfrm>
        </p:spPr>
        <p:txBody>
          <a:bodyPr>
            <a:normAutofit/>
          </a:bodyPr>
          <a:lstStyle/>
          <a:p>
            <a:r>
              <a:rPr lang="en-US" altLang="ko-KR">
                <a:solidFill>
                  <a:srgbClr val="000000"/>
                </a:solidFill>
              </a:rPr>
              <a:t>NPLM(Neural Probabilistic Language Model)</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846444"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자연어 처리 분야에 임베딩 개념을 널리 퍼뜨리는 데 일조한 선구자적 모델</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요슈아</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벤지오</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연구팀 제안</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단어</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문장 간 유사도를 계산할 수 있다</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학습 데이터에 존재하지 않는 </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n-gram</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포함된 문장이 나타날 확률 값을 </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0 </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으로 부여</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026" name="Picture 2" descr="NPLM(Natural Probabilistic Language Model)">
            <a:extLst>
              <a:ext uri="{FF2B5EF4-FFF2-40B4-BE49-F238E27FC236}">
                <a16:creationId xmlns:a16="http://schemas.microsoft.com/office/drawing/2014/main" id="{C87C2461-A1FF-8BCF-54B6-F47FC4E420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6360" y="3614590"/>
            <a:ext cx="3228023" cy="2339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76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952129" cy="1199822"/>
          </a:xfrm>
        </p:spPr>
        <p:txBody>
          <a:bodyPr>
            <a:normAutofit/>
          </a:bodyPr>
          <a:lstStyle/>
          <a:p>
            <a:r>
              <a:rPr lang="en-US" altLang="ko-KR">
                <a:solidFill>
                  <a:srgbClr val="000000"/>
                </a:solidFill>
              </a:rPr>
              <a:t>Word2Vec</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0941425"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ko-KR">
                <a:solidFill>
                  <a:srgbClr val="000000"/>
                </a:solidFill>
                <a:latin typeface="IntelOne Text Light" panose="020B0403020203020204" pitchFamily="34" charset="0"/>
              </a:rPr>
              <a:t>CBOW</a:t>
            </a:r>
            <a:r>
              <a:rPr lang="ko-KR" altLang="en-US">
                <a:solidFill>
                  <a:srgbClr val="000000"/>
                </a:solidFill>
                <a:latin typeface="IntelOne Text Light" panose="020B0403020203020204" pitchFamily="34" charset="0"/>
              </a:rPr>
              <a:t>는 주변에 있는 문맥단어들을 가지고 타깃단어 하나를 맞추는 과정에서 학습</a:t>
            </a:r>
            <a:endParaRPr lang="en-US" altLang="ko-KR">
              <a:solidFill>
                <a:srgbClr val="000000"/>
              </a:solidFill>
              <a:latin typeface="IntelOne Text Light" panose="020B0403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ko-KR">
                <a:solidFill>
                  <a:srgbClr val="000000"/>
                </a:solidFill>
                <a:latin typeface="IntelOne Text Light" panose="020B0403020203020204" pitchFamily="34" charset="0"/>
              </a:rPr>
              <a:t>Skip-gram </a:t>
            </a:r>
            <a:r>
              <a:rPr lang="ko-KR" altLang="en-US">
                <a:solidFill>
                  <a:srgbClr val="000000"/>
                </a:solidFill>
                <a:latin typeface="IntelOne Text Light" panose="020B0403020203020204" pitchFamily="34" charset="0"/>
              </a:rPr>
              <a:t>모델은 타겟 단어를 가지고 주변의 문맥 단어가 무엇일지 예측하는 과정에서 학습 </a:t>
            </a:r>
            <a:endParaRPr lang="en-US" altLang="ko-KR">
              <a:solidFill>
                <a:srgbClr val="000000"/>
              </a:solidFill>
              <a:latin typeface="IntelOne Text Light" panose="020B0403020203020204" pitchFamily="34" charset="0"/>
            </a:endParaRPr>
          </a:p>
        </p:txBody>
      </p:sp>
      <p:pic>
        <p:nvPicPr>
          <p:cNvPr id="2050" name="Picture 2" descr="Amazon SageMaker BlazingText: 다중 CPU/GPU상에서 Word2Vec 알고리즘의 병렬 처리 | Amazon  Web Services 한국 블로그">
            <a:extLst>
              <a:ext uri="{FF2B5EF4-FFF2-40B4-BE49-F238E27FC236}">
                <a16:creationId xmlns:a16="http://schemas.microsoft.com/office/drawing/2014/main" id="{D3D583F2-1195-8F14-C195-948E155EEE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398" y="2971800"/>
            <a:ext cx="5508946" cy="3206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47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851073" cy="1199822"/>
          </a:xfrm>
        </p:spPr>
        <p:txBody>
          <a:bodyPr>
            <a:normAutofit/>
          </a:bodyPr>
          <a:lstStyle/>
          <a:p>
            <a:r>
              <a:rPr lang="en-US" altLang="ko-KR">
                <a:solidFill>
                  <a:srgbClr val="000000"/>
                </a:solidFill>
              </a:rPr>
              <a:t>FastText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08126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각</a:t>
            </a:r>
            <a:r>
              <a:rPr lang="en-US" altLang="ko-KR" dirty="0">
                <a:solidFill>
                  <a:srgbClr val="000000"/>
                </a:solidFill>
                <a:latin typeface="IntelOne Text Light" panose="020B0403020203020204" pitchFamily="34" charset="0"/>
              </a:rPr>
              <a:t> </a:t>
            </a:r>
            <a:r>
              <a:rPr lang="ko-KR" altLang="en-US" dirty="0">
                <a:solidFill>
                  <a:srgbClr val="000000"/>
                </a:solidFill>
                <a:latin typeface="IntelOne Text Light" panose="020B0403020203020204" pitchFamily="34" charset="0"/>
              </a:rPr>
              <a:t>단어를 문자 단위 </a:t>
            </a:r>
            <a:r>
              <a:rPr lang="en-US" altLang="ko-KR" dirty="0">
                <a:solidFill>
                  <a:srgbClr val="000000"/>
                </a:solidFill>
                <a:latin typeface="IntelOne Text Light" panose="020B0403020203020204" pitchFamily="34" charset="0"/>
              </a:rPr>
              <a:t>n-gram</a:t>
            </a:r>
            <a:r>
              <a:rPr lang="ko-KR" altLang="en-US" dirty="0">
                <a:solidFill>
                  <a:srgbClr val="000000"/>
                </a:solidFill>
                <a:latin typeface="IntelOne Text Light" panose="020B0403020203020204" pitchFamily="34" charset="0"/>
              </a:rPr>
              <a:t>으로 표현하며</a:t>
            </a:r>
            <a:r>
              <a:rPr lang="en-US" altLang="ko-KR" dirty="0">
                <a:solidFill>
                  <a:srgbClr val="000000"/>
                </a:solidFill>
                <a:latin typeface="IntelOne Text Light" panose="020B0403020203020204" pitchFamily="34" charset="0"/>
              </a:rPr>
              <a:t>, </a:t>
            </a:r>
            <a:r>
              <a:rPr lang="ko-KR" altLang="en-US" dirty="0">
                <a:solidFill>
                  <a:srgbClr val="000000"/>
                </a:solidFill>
                <a:latin typeface="IntelOne Text Light" panose="020B0403020203020204" pitchFamily="34" charset="0"/>
              </a:rPr>
              <a:t>그 밖의 내용은 </a:t>
            </a:r>
            <a:r>
              <a:rPr lang="en-US" altLang="ko-KR" dirty="0">
                <a:solidFill>
                  <a:srgbClr val="000000"/>
                </a:solidFill>
                <a:latin typeface="IntelOne Text Light" panose="020B0403020203020204" pitchFamily="34" charset="0"/>
              </a:rPr>
              <a:t>Word2Vec</a:t>
            </a:r>
            <a:r>
              <a:rPr lang="ko-KR" altLang="en-US" dirty="0">
                <a:solidFill>
                  <a:srgbClr val="000000"/>
                </a:solidFill>
                <a:latin typeface="IntelOne Text Light" panose="020B0403020203020204" pitchFamily="34" charset="0"/>
              </a:rPr>
              <a:t>과 유사</a:t>
            </a:r>
            <a:endParaRPr lang="en-US" dirty="0">
              <a:solidFill>
                <a:srgbClr val="000000"/>
              </a:solidFill>
              <a:latin typeface="IntelOne Text Light" panose="020B0403020203020204" pitchFamily="34" charset="0"/>
            </a:endParaRPr>
          </a:p>
        </p:txBody>
      </p:sp>
      <p:pic>
        <p:nvPicPr>
          <p:cNvPr id="3074" name="Picture 2" descr="FastText vs. Word2vec: A Quick Comparison - Kavita Ganesan, PhD">
            <a:extLst>
              <a:ext uri="{FF2B5EF4-FFF2-40B4-BE49-F238E27FC236}">
                <a16:creationId xmlns:a16="http://schemas.microsoft.com/office/drawing/2014/main" id="{CEE9DA90-A4D6-2EA1-6300-453CDC15E4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23702" y="2302728"/>
            <a:ext cx="6856618" cy="3345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9720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2819</TotalTime>
  <Words>1697</Words>
  <Application>Microsoft Office PowerPoint</Application>
  <PresentationFormat>와이드스크린</PresentationFormat>
  <Paragraphs>174</Paragraphs>
  <Slides>30</Slides>
  <Notes>30</Notes>
  <HiddenSlides>0</HiddenSlides>
  <MMClips>0</MMClips>
  <ScaleCrop>false</ScaleCrop>
  <HeadingPairs>
    <vt:vector size="6" baseType="variant">
      <vt:variant>
        <vt:lpstr>사용한 글꼴</vt:lpstr>
      </vt:variant>
      <vt:variant>
        <vt:i4>16</vt:i4>
      </vt:variant>
      <vt:variant>
        <vt:lpstr>테마</vt:lpstr>
      </vt:variant>
      <vt:variant>
        <vt:i4>5</vt:i4>
      </vt:variant>
      <vt:variant>
        <vt:lpstr>슬라이드 제목</vt:lpstr>
      </vt:variant>
      <vt:variant>
        <vt:i4>30</vt:i4>
      </vt:variant>
    </vt:vector>
  </HeadingPairs>
  <TitlesOfParts>
    <vt:vector size="51" baseType="lpstr">
      <vt:lpstr>Intel Clear</vt:lpstr>
      <vt:lpstr>IntelOne Display Light</vt:lpstr>
      <vt:lpstr>IntelOne Display Light (제목)</vt:lpstr>
      <vt:lpstr>IntelOne Display Medium</vt:lpstr>
      <vt:lpstr>IntelOne Display Regular</vt:lpstr>
      <vt:lpstr>IntelOne Text</vt:lpstr>
      <vt:lpstr>IntelOne Text Light</vt:lpstr>
      <vt:lpstr>Malgun Gothic</vt:lpstr>
      <vt:lpstr>Malgun Gothic</vt:lpstr>
      <vt:lpstr>Arial</vt:lpstr>
      <vt:lpstr>Calibri</vt:lpstr>
      <vt:lpstr>Calibri Light</vt:lpstr>
      <vt:lpstr>Consolas</vt:lpstr>
      <vt:lpstr>Tahoma</vt:lpstr>
      <vt:lpstr>Times New Roman</vt:lpstr>
      <vt:lpstr>Verdana</vt:lpstr>
      <vt:lpstr>Office Theme</vt:lpstr>
      <vt:lpstr>1_IntelNewBrand</vt:lpstr>
      <vt:lpstr>2_IntelNewBrand</vt:lpstr>
      <vt:lpstr>2_Office Theme</vt:lpstr>
      <vt:lpstr>4_Office Theme</vt:lpstr>
      <vt:lpstr>PowerPoint 프레젠테이션</vt:lpstr>
      <vt:lpstr>Legal Disclaimers</vt:lpstr>
      <vt:lpstr>PowerPoint 프레젠테이션</vt:lpstr>
      <vt:lpstr>Agenda</vt:lpstr>
      <vt:lpstr>PowerPoint 프레젠테이션</vt:lpstr>
      <vt:lpstr>Scikit-Learn 호환 분류 알고리듬</vt:lpstr>
      <vt:lpstr>NPLM(Neural Probabilistic Language Model)</vt:lpstr>
      <vt:lpstr>Word2Vec</vt:lpstr>
      <vt:lpstr>FastText</vt:lpstr>
      <vt:lpstr>잠재의미분석(latent semantic analysis )</vt:lpstr>
      <vt:lpstr>GloVe</vt:lpstr>
      <vt:lpstr>Swivel(Submatrix-Wise Vector Embedding Leamer)</vt:lpstr>
      <vt:lpstr>분류 모델 사용법</vt:lpstr>
      <vt:lpstr>PowerPoint 프레젠테이션</vt:lpstr>
      <vt:lpstr>라이브러리 가져오기</vt:lpstr>
      <vt:lpstr>CountVectorizer</vt:lpstr>
      <vt:lpstr>TfidfVectorizer</vt:lpstr>
      <vt:lpstr>CountVectorizer : n-gram</vt:lpstr>
      <vt:lpstr>총 20가지의 주제를 가진 뉴스데이터</vt:lpstr>
      <vt:lpstr>데이터 준비 및 전처리</vt:lpstr>
      <vt:lpstr>Featuring</vt:lpstr>
      <vt:lpstr>머신러닝 학습(로지스틱 리그레션) 및 평가</vt:lpstr>
      <vt:lpstr>머신러닝 학습(Tf-idf) 및 평가</vt:lpstr>
      <vt:lpstr>PowerPoint 프레젠테이션</vt:lpstr>
      <vt:lpstr>데이터</vt:lpstr>
      <vt:lpstr>데이터 확인 / 태그의 전처리</vt:lpstr>
      <vt:lpstr>데이터의 분리</vt:lpstr>
      <vt:lpstr>머신러닝 예측</vt:lpstr>
      <vt:lpstr>TF-IDF 벡터화를 적용하여 다시 예측 성능</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JARAN♡</dc:creator>
  <cp:lastModifiedBy>Myung Ho Kim</cp:lastModifiedBy>
  <cp:revision>215</cp:revision>
  <dcterms:created xsi:type="dcterms:W3CDTF">2021-05-25T09:09:29Z</dcterms:created>
  <dcterms:modified xsi:type="dcterms:W3CDTF">2022-09-15T13:48:11Z</dcterms:modified>
</cp:coreProperties>
</file>